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17"/>
  </p:notesMasterIdLst>
  <p:sldIdLst>
    <p:sldId id="304" r:id="rId2"/>
    <p:sldId id="286" r:id="rId3"/>
    <p:sldId id="288" r:id="rId4"/>
    <p:sldId id="289" r:id="rId5"/>
    <p:sldId id="294" r:id="rId6"/>
    <p:sldId id="295" r:id="rId7"/>
    <p:sldId id="293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284" r:id="rId1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  <a:srgbClr val="8FBA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84" d="100"/>
          <a:sy n="84" d="100"/>
        </p:scale>
        <p:origin x="-125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9107-EDFA-4475-B673-0E4EB9130BA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AA1BD-0204-4409-B77A-C1F6A34D44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12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8AA1BD-0204-4409-B77A-C1F6A34D443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92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2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72.jpeg"/><Relationship Id="rId7" Type="http://schemas.openxmlformats.org/officeDocument/2006/relationships/image" Target="../media/image2.png"/><Relationship Id="rId12" Type="http://schemas.openxmlformats.org/officeDocument/2006/relationships/image" Target="../media/image80.png"/><Relationship Id="rId2" Type="http://schemas.openxmlformats.org/officeDocument/2006/relationships/image" Target="../media/image71.jpeg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11" Type="http://schemas.openxmlformats.org/officeDocument/2006/relationships/image" Target="../media/image79.jpg"/><Relationship Id="rId5" Type="http://schemas.openxmlformats.org/officeDocument/2006/relationships/image" Target="../media/image74.jpeg"/><Relationship Id="rId15" Type="http://schemas.openxmlformats.org/officeDocument/2006/relationships/image" Target="../media/image83.jpg"/><Relationship Id="rId10" Type="http://schemas.openxmlformats.org/officeDocument/2006/relationships/image" Target="../media/image78.jpeg"/><Relationship Id="rId4" Type="http://schemas.openxmlformats.org/officeDocument/2006/relationships/image" Target="../media/image73.jpeg"/><Relationship Id="rId9" Type="http://schemas.openxmlformats.org/officeDocument/2006/relationships/image" Target="../media/image77.jpg"/><Relationship Id="rId14" Type="http://schemas.openxmlformats.org/officeDocument/2006/relationships/image" Target="../media/image82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g"/><Relationship Id="rId3" Type="http://schemas.openxmlformats.org/officeDocument/2006/relationships/image" Target="../media/image86.jpeg"/><Relationship Id="rId7" Type="http://schemas.openxmlformats.org/officeDocument/2006/relationships/image" Target="../media/image2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2.png"/><Relationship Id="rId5" Type="http://schemas.openxmlformats.org/officeDocument/2006/relationships/image" Target="../media/image8.gif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13" Type="http://schemas.openxmlformats.org/officeDocument/2006/relationships/image" Target="../media/image2.pn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r="7180" b="88555"/>
          <a:stretch>
            <a:fillRect/>
          </a:stretch>
        </p:blipFill>
        <p:spPr bwMode="auto">
          <a:xfrm>
            <a:off x="683568" y="0"/>
            <a:ext cx="7848872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84304" r="7180" b="88555"/>
          <a:stretch>
            <a:fillRect/>
          </a:stretch>
        </p:blipFill>
        <p:spPr bwMode="auto">
          <a:xfrm>
            <a:off x="8423920" y="0"/>
            <a:ext cx="72008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84304" r="7612" b="88555"/>
          <a:stretch>
            <a:fillRect/>
          </a:stretch>
        </p:blipFill>
        <p:spPr bwMode="auto">
          <a:xfrm>
            <a:off x="0" y="0"/>
            <a:ext cx="683568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51520" y="148478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АЛГОРИТМ ДЕЙСТВИЙ </a:t>
            </a:r>
            <a:b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</a:rPr>
              <a:t>ПРИ ПОДОЗРЕНИИ И УСТАНОВЛЕНИИ ДИАГНОЗА НА АЧС</a:t>
            </a:r>
            <a:endParaRPr lang="ru-RU" sz="2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764704"/>
            <a:ext cx="7963885" cy="207282"/>
          </a:xfrm>
          <a:prstGeom prst="rect">
            <a:avLst/>
          </a:prstGeom>
        </p:spPr>
      </p:pic>
      <p:pic>
        <p:nvPicPr>
          <p:cNvPr id="16" name="Picture 2" descr="https://nb-ugra.ru/wp-content/uploads/2017/11/HMA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068959"/>
            <a:ext cx="5096721" cy="2952913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707904" y="6453336"/>
            <a:ext cx="1846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0C0"/>
                </a:solidFill>
                <a:latin typeface="Arial Black" pitchFamily="34" charset="0"/>
              </a:rPr>
              <a:t>г. Ханты-Мансийск</a:t>
            </a:r>
            <a:endParaRPr lang="ru-RU" sz="1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7255" y="6233438"/>
            <a:ext cx="7963885" cy="207282"/>
          </a:xfrm>
          <a:prstGeom prst="rect">
            <a:avLst/>
          </a:prstGeom>
        </p:spPr>
      </p:pic>
      <p:pic>
        <p:nvPicPr>
          <p:cNvPr id="47112" name="Picture 8" descr="https://rshn32.ru/files/2021/05/ach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2420888"/>
            <a:ext cx="2626352" cy="1752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ПК\Desktop\презентация ачс\depositphotos_68145529-stock-illustration-officer-custom-control-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08720"/>
            <a:ext cx="237860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Users\ПК\Desktop\презентация ачс\depositphotos_13433808-3d-small-person-in-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1519239" cy="202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ПК\Desktop\презентация ачс\man-st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082" y="810103"/>
            <a:ext cx="1837091" cy="183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ПК\Desktop\презентация ачс\tablichka-punkt-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293096"/>
            <a:ext cx="2395466" cy="159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ПК\Desktop\презентация ачс\18371877-3d-small-person-with-a-shield-near-the-Castle-3d-image-White--Stock-Pho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40968"/>
            <a:ext cx="1979371" cy="197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Картинки по запросу ачс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57" y="833264"/>
            <a:ext cx="3114776" cy="233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6165304"/>
            <a:ext cx="3627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Досмотр на охранно-карантинных постах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36005" y="2647194"/>
            <a:ext cx="2431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Контроль за выполнением пропускного режима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610" y="3366355"/>
            <a:ext cx="3816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Недопущение проникновения посторонних лиц в неблагополучный пункт и очаг инфекции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полицейская мигалка рисунок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90" r="52676" b="4879"/>
          <a:stretch/>
        </p:blipFill>
        <p:spPr bwMode="auto">
          <a:xfrm>
            <a:off x="4211960" y="3573016"/>
            <a:ext cx="1405547" cy="126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1961" y="5157192"/>
            <a:ext cx="4932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правопорядка при проведении специальных работ по ликвидации АЧС в неблагополучных пунктах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523220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ГРУППА ПРЕДСТАВИТЕЛЕЙ ОРГАНОВ ВНУТРЕННИХ ДЕЛ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1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ПК\Desktop\презентация ачс\1423814037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1286731" cy="160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ПК\Desktop\презентация ачс\depositphotos_12582383-stock-photo-cartoon-fire-fight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 t="7297" r="11113" b="4494"/>
          <a:stretch/>
        </p:blipFill>
        <p:spPr bwMode="auto">
          <a:xfrm>
            <a:off x="142844" y="842600"/>
            <a:ext cx="1852550" cy="25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86183"/>
            <a:ext cx="1818456" cy="218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Картинки по запросу строительные работыъ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787" y="994516"/>
            <a:ext cx="3260707" cy="244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троительные работыъ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89240"/>
            <a:ext cx="45720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строительные работыъ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1053148" cy="105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5416" y="4003291"/>
            <a:ext cx="49320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комплекса инженерных и строительных работ в очаге (демонтаж зданий и сооружений, строительство пропускных пунктов,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дезбарьеров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скотомогильников и пр.)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5445224"/>
            <a:ext cx="25979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Соблюдение правил противопожарной безопасности при сжигании зараженных материалов и объектов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933056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Осуществление контроля за процессом сжигания ветхих зданий и сооружений, подлежащих уничтожени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6216" y="2968330"/>
            <a:ext cx="2322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Контроль за качеством и противопожарной безопасностью производимых работ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ПРОТИВОПОЖАРНАЯ ГРУППА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8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ПК\Desktop\презентация ачс\8682162_m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279845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ПК\Desktop\презентация ачс\8921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5064"/>
            <a:ext cx="3122875" cy="218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268760"/>
            <a:ext cx="198026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 descr="C:\Users\ПК\Desktop\презентация ачс\i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20478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ПК\Desktop\презентация ачс\bigstock-D-Small-People-Doctors-Carr-76614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219" y="4293096"/>
            <a:ext cx="294578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4" y="1124744"/>
            <a:ext cx="41044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Организует и осуществляет ежедневный медицинский контроль за состоянием личного состава отряда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4293096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Оказывает, в случае необходимости, первую медицинскую помощь (в том числе психологическую) населению, понесшему материальный и моральный ущерб в результате проведенных мероприятий по отчуждению животных, демонтажу и уничтожению ветхих помещений для их содержания, а также членам рабочих групп.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МЕДИЦИНСКАЯ ГРУППА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0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К\Desktop\презентация ачс\7291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45990" y="1482692"/>
            <a:ext cx="1528126" cy="138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ПК\Desktop\презентация ачс\depositphotos_75869515-3D-white-people-Multitasking-businessm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437" y="813264"/>
            <a:ext cx="2379030" cy="25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ПК\Desktop\презентация ачс\смеж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59" y="1846690"/>
            <a:ext cx="2076210" cy="112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7978" y="1127075"/>
            <a:ext cx="1713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Осуществляет финансирование работ (компенсируется из бюджета округа)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5563" y="2392238"/>
            <a:ext cx="18823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Определяет участки земли для организации уничтожения и захоронения убитых и павших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живоотных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9166" y="827970"/>
            <a:ext cx="1346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Организует охранно-карантинные посты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2734" y="5050638"/>
            <a:ext cx="2520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Выделяет транспорт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Картинки по запросу посты охраны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9" y="841923"/>
            <a:ext cx="1409831" cy="14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транспорт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083" y="3557293"/>
            <a:ext cx="2623404" cy="147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523220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ГРУППА «АДМИНИСТРАЦИЯ </a:t>
            </a:r>
            <a:b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РАЙОНА»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42" y="3933061"/>
            <a:ext cx="1146343" cy="1146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5844" y="3896961"/>
            <a:ext cx="1966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отсутствие на территории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без владельцев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9857" y="4924453"/>
            <a:ext cx="15613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оборудование временных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дезбарьеров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дорогах, ведущих их эпизоотического очага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15816" y="5393396"/>
            <a:ext cx="2230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огранизацию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дорожного движения технических средств (указатели ограничивающие въезд (проезд) транспортных средств и указатели направления движения)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77213" y="2999669"/>
            <a:ext cx="3266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доставку материалов (опил) для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дезбарьеров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воды для приготовления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дезрастворов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5490" y="4687597"/>
            <a:ext cx="3266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горючими материалами (горбыль, резина) включая ГСМ (дизтопливо) для уничтожения убитых и павших животных методом сжигания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90" y="6072724"/>
            <a:ext cx="2434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доставку и питание для людей, работающих в эпизоотическом очаге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551" y="3705874"/>
            <a:ext cx="780755" cy="105988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354" y="5525362"/>
            <a:ext cx="1236306" cy="12363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410" y="3658834"/>
            <a:ext cx="1011083" cy="101108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781" y="441755"/>
            <a:ext cx="1278926" cy="127892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3"/>
          <a:srcRect t="23162" b="24170"/>
          <a:stretch/>
        </p:blipFill>
        <p:spPr>
          <a:xfrm>
            <a:off x="6514835" y="5422793"/>
            <a:ext cx="1277741" cy="6729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" t="10647" r="35934" b="7720"/>
          <a:stretch/>
        </p:blipFill>
        <p:spPr>
          <a:xfrm>
            <a:off x="113980" y="2501953"/>
            <a:ext cx="950520" cy="111491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868" y="5336966"/>
            <a:ext cx="1363858" cy="1260097"/>
          </a:xfrm>
          <a:prstGeom prst="rect">
            <a:avLst/>
          </a:prstGeom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256" y="5555158"/>
            <a:ext cx="776451" cy="1153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7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ПК\Desktop\презентация ачс\Abacus-113814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24" y="881308"/>
            <a:ext cx="1584176" cy="218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ПК\Desktop\презентация ачс\321ef1dd2ac605cb80870a6120d591b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100" y="881308"/>
            <a:ext cx="2708277" cy="253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66" y="3753366"/>
            <a:ext cx="24482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624" y="4846900"/>
            <a:ext cx="3528392" cy="1753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888" y="3131513"/>
            <a:ext cx="2749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Проводит учет поголовья животных у населения в первой угрожаемой зоне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5153" y="3693236"/>
            <a:ext cx="2676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Проводит мероприятия по отчуждению и изъятию животных у населения (в составе Комиссии по изъятию)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0668" y="2751976"/>
            <a:ext cx="291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Обеспечивает техническую помощь Ветеринарной группе, Комиссии по изъятию животных в организации и контроле убоя животных бескровным методом, сбор, погрузка, транспортировка трупов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2" descr="Картинки по запросу гсм топли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Картинки по запросу гсм топлив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1" descr="C:\Users\ПК\Desktop\презентация ачс\depositphotos_7758324-3D-construction-tea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942063"/>
            <a:ext cx="2648873" cy="176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523220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ГРУППА «АДМИНИСТРАЦИЯ НАСЕЛЕННОГО ПУНКТА»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72200" y="4085680"/>
            <a:ext cx="2457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Проводит дезинфекцию/дератизацию мест содержания изъятых свиней (дезинфекционная подгруппа)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093" y="5057492"/>
            <a:ext cx="1573569" cy="157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1" y="4293096"/>
            <a:ext cx="7963885" cy="2072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24208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3212976"/>
            <a:ext cx="69028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Arial Black" pitchFamily="34" charset="0"/>
              </a:rPr>
              <a:t>БЛАГОДАРЮ ЗА ВНИМАНИЕ!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780928"/>
            <a:ext cx="7963885" cy="2072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04664"/>
            <a:ext cx="1685226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презентация ачс\4579bf2fc014ce0efe4116445aa21c8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184" y="864886"/>
            <a:ext cx="1666543" cy="166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К\Desktop\презентация ачс\epidemic-of-a-swine-flu-stock-photo-11656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2"/>
          <a:stretch/>
        </p:blipFill>
        <p:spPr bwMode="auto">
          <a:xfrm>
            <a:off x="7309124" y="829935"/>
            <a:ext cx="1797968" cy="146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ПК\Desktop\презентация ачс\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72816"/>
            <a:ext cx="1955192" cy="239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Картинки по запросу ДЛЯ ПРЕЗЕНТАЦИИ ЧЕЛОВЕЧКИ СОБИРАТЬ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80928"/>
            <a:ext cx="844874" cy="146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39" y="3444181"/>
            <a:ext cx="1572157" cy="853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149080"/>
            <a:ext cx="893958" cy="82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ПК\Desktop\презентация ачс\1414921254_kyl3x047sz8fcko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5184"/>
            <a:ext cx="1338454" cy="129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ПК\Desktop\презентация ачс\veterinary-stock-image-111633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76434" y="843884"/>
            <a:ext cx="1242222" cy="145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углом 8"/>
          <p:cNvSpPr/>
          <p:nvPr/>
        </p:nvSpPr>
        <p:spPr>
          <a:xfrm>
            <a:off x="142844" y="2199684"/>
            <a:ext cx="788785" cy="1086360"/>
          </a:xfrm>
          <a:prstGeom prst="ben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922100">
            <a:off x="1873796" y="1951780"/>
            <a:ext cx="1783761" cy="655729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9730452">
            <a:off x="4991629" y="1970486"/>
            <a:ext cx="1199905" cy="564890"/>
          </a:xfrm>
          <a:prstGeom prst="rightArrow">
            <a:avLst>
              <a:gd name="adj1" fmla="val 50000"/>
              <a:gd name="adj2" fmla="val 6640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6" name="Picture 6" descr="Картинки по запросу герметичная упаковка зна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221088"/>
            <a:ext cx="533106" cy="53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4653136"/>
            <a:ext cx="1788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Падеж свиней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636912"/>
            <a:ext cx="23084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Поступление информации о падеже свиней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25274" y="2481254"/>
            <a:ext cx="3581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Сбор анамнеза, учет эпизоотологических данных, первичный осмотр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09964" y="3074849"/>
            <a:ext cx="2377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Отбор качественного материала от павших, больных и подозреваемых в заражении свиней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26792" y="1017865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Начальник филиала</a:t>
            </a:r>
          </a:p>
          <a:p>
            <a:pPr algn="ctr"/>
            <a:r>
              <a:rPr lang="ru-RU" sz="1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БУ ХМАО-Югры  «Ветеринарный центр»</a:t>
            </a:r>
            <a:endParaRPr lang="ru-RU" sz="14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07704" y="5445224"/>
            <a:ext cx="2871369" cy="10626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  ХМАО-Югры «Ветеринарный центр»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220072" y="5445224"/>
            <a:ext cx="3302797" cy="10626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Главе муниципального образования, населению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7981896">
            <a:off x="2342344" y="4271263"/>
            <a:ext cx="1387358" cy="60988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2420393">
            <a:off x="5102515" y="4181870"/>
            <a:ext cx="1437741" cy="60988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91880" y="4509120"/>
            <a:ext cx="2016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Немедленное сообщение о падеже свиней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548680"/>
            <a:ext cx="7963885" cy="207282"/>
          </a:xfrm>
          <a:prstGeom prst="rect">
            <a:avLst/>
          </a:prstGeom>
        </p:spPr>
      </p:pic>
      <p:sp>
        <p:nvSpPr>
          <p:cNvPr id="33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5404" y="0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ИНФОРМАЦИЯ О ПАДЕЖЕ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Users\ПК\Desktop\презентация ачс\expre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1412776"/>
            <a:ext cx="1512611" cy="189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ПК\Desktop\презентация ачс\13933315-3d-белый-человек-смотрит-через-микроскоп.-3d-изображение.-Изолированные-белом-фон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980728"/>
            <a:ext cx="1117325" cy="145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C:\Users\ПК\Desktop\презентация ачс\depositphotos_10455532-stock-photo-laboratory-technician-with-test-tub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52736"/>
            <a:ext cx="1847632" cy="155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ПК\Desktop\презентация ачс\shutterstock_9924042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37112"/>
            <a:ext cx="2143140" cy="160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ПК\Desktop\презентация ачс\science-lab-equipment-clip-art-149908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65104"/>
            <a:ext cx="2274528" cy="168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140968"/>
            <a:ext cx="919066" cy="85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899591" cy="83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ПК\Desktop\презентация ачс\Без названия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9" t="8195" r="10368" b="28450"/>
          <a:stretch/>
        </p:blipFill>
        <p:spPr bwMode="auto">
          <a:xfrm>
            <a:off x="5292080" y="1484784"/>
            <a:ext cx="812819" cy="80721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/>
          <p:cNvSpPr/>
          <p:nvPr/>
        </p:nvSpPr>
        <p:spPr>
          <a:xfrm rot="19870699">
            <a:off x="1853620" y="1760392"/>
            <a:ext cx="1007026" cy="63186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3212976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Патматериал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направить с соблюдением СП 1.2.036-95 «Порядок учета, хранения, передачи и транспортирования микроорганизмов 1-4 группы патогенности»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91880" y="6237312"/>
            <a:ext cx="2538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Постановка диагноза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915816" y="1484784"/>
            <a:ext cx="2357454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  ХМАО-Югры «Ветеринарная лаборатория»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ОТПРАВКА ПАТМАТЕРИАЛА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ПК\Desktop\презентация ачс\Новая папка\3d-white-people-professor-physics-atom-274228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2304256" cy="291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вирус ачс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68760"/>
            <a:ext cx="4556946" cy="200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ПК\Desktop\презентация ачс\article-72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23528" y="4581128"/>
            <a:ext cx="3600400" cy="1728192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АЧС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 descr="https://gov4c.kz/wp-content/uploads/2017/07/Vniman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09120"/>
            <a:ext cx="1910447" cy="191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357301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получении информации об установлении диагноза на АЧС немедленно принять меры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ПОСТАНОВКА ДИАГНОЗА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0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ПК\Desktop\презентация ачс\depositphotos_13828266-stock-photo-3d-business-white-business-meet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726" y="1136307"/>
            <a:ext cx="495175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3" name="Picture 1" descr="C:\Users\ПК\Desktop\презентация ачс\47476268.tgpzwbz9mg.W6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98" y="838953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844" y="951852"/>
            <a:ext cx="20528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Решает все вопросы локализации очага АЧС в неблагополучном пункте, возникшего на территории МО и недопущения распространения возбудителя болезни по территории округа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5895422"/>
            <a:ext cx="33928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Решением комиссии создаются рабочие группы по локализации и ликвидации очага АЧС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3419872" y="49725"/>
            <a:ext cx="5728524" cy="738664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Заседание комиссии по предупреждению и ликвидации чрезвычайных ситуаций и обеспечению пожарной безопасности </a:t>
            </a:r>
            <a:b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при администрации муниципального образования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5905" y="799130"/>
            <a:ext cx="7963885" cy="207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283968" y="5124214"/>
            <a:ext cx="4389446" cy="1572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590" y="3351343"/>
            <a:ext cx="2341067" cy="2341067"/>
          </a:xfrm>
          <a:prstGeom prst="rect">
            <a:avLst/>
          </a:prstGeom>
        </p:spPr>
      </p:pic>
      <p:pic>
        <p:nvPicPr>
          <p:cNvPr id="12" name="Picture 4" descr="Картинки по запросу зоны взрыв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556" y="4255378"/>
            <a:ext cx="1960968" cy="97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11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66778" y="2484800"/>
            <a:ext cx="2704660" cy="1008112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Техническая группа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40534" y="1135961"/>
            <a:ext cx="2764684" cy="1066444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представителей органов внутренних дел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5713" y="1148944"/>
            <a:ext cx="2764684" cy="108012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«Администрация района»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25071" y="3698283"/>
            <a:ext cx="2672582" cy="981455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Ветеринарная группа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26785" y="1124654"/>
            <a:ext cx="2672580" cy="1104410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Противопожарная группа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1" y="3698282"/>
            <a:ext cx="3026287" cy="981455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«Администрация населенного пункта»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5713" y="2502969"/>
            <a:ext cx="2756010" cy="971775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Ветеринарно-санитарная группа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26784" y="2484482"/>
            <a:ext cx="2713367" cy="1015123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Медицинская группа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единительная линия 51"/>
          <p:cNvCxnSpPr>
            <a:stCxn id="5" idx="3"/>
            <a:endCxn id="5" idx="3"/>
          </p:cNvCxnSpPr>
          <p:nvPr/>
        </p:nvCxnSpPr>
        <p:spPr>
          <a:xfrm>
            <a:off x="2990397" y="168900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5652120" y="49725"/>
            <a:ext cx="3496276" cy="738664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Рабочие группы, созданные на комиссии по предупреждению и ликвидации чрезвычайных ситуаций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296" y="805614"/>
            <a:ext cx="7963885" cy="207282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1111473" y="5021445"/>
            <a:ext cx="2672582" cy="1666241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Дезинфекционная подгруппа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Подгруппа сжигания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Подгруппа зоны наблюдения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60031" y="5084363"/>
            <a:ext cx="3026287" cy="1601100"/>
          </a:xfrm>
          <a:prstGeom prst="round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Подгруппа подворного обхода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Подгруппа Комиссия по изъятию животных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Подгруппа сбора, погрузки, транспортировки трупов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Дезинфекционная подгруппа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2339752" y="4749518"/>
            <a:ext cx="216024" cy="245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778" y="4747101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ПК\Desktop\презентация ачс\depositphotos_36896353-stock-photo-construction-work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98054" y="853848"/>
            <a:ext cx="1119584" cy="148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ПК\Desktop\презентация ачс\61000268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75989"/>
            <a:ext cx="1296144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К\Desktop\презентация ачс\15319980-3d-man-with-station-surveying-isolated-on-whit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0" t="342" r="20448" b="-342"/>
          <a:stretch/>
        </p:blipFill>
        <p:spPr bwMode="auto">
          <a:xfrm>
            <a:off x="8239051" y="5177107"/>
            <a:ext cx="827586" cy="144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ПК\Desktop\презентация ачс\5094400-3d-worker-pushing-a-wheelbarrow-with-brick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49" y="5346550"/>
            <a:ext cx="1126864" cy="112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42" y="4594740"/>
            <a:ext cx="1058715" cy="131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C:\Users\ПК\Desktop\презентация ачс\486a27f221e7792994c216c7483b43d1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873" y="786511"/>
            <a:ext cx="2062522" cy="165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ПК\Desktop\презентация ачс\26043329-3d-white-people-White-delivery-truck-with-blank-sides-ready-for-custom-text-Stock-Phot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58442" y="3057413"/>
            <a:ext cx="2050576" cy="153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0" descr="Картинки по запросу огонь рисуно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031" y="3115819"/>
            <a:ext cx="1640582" cy="102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 descr="C:\Users\ПК\Desktop\презентация ачс\9191407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098" y="2836648"/>
            <a:ext cx="1240879" cy="153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ПК\Desktop\презентация ачс\i (3)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" b="8162"/>
          <a:stretch/>
        </p:blipFill>
        <p:spPr bwMode="auto">
          <a:xfrm>
            <a:off x="3967031" y="4428628"/>
            <a:ext cx="1384190" cy="141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" y="2278431"/>
            <a:ext cx="2644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Надежное ограждение и изоляция очага инфекции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6085" y="3175826"/>
            <a:ext cx="140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санитарного и пропускного режима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944" y="6127992"/>
            <a:ext cx="3073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Механическая очистка территории (предприятия, фермы, дворы)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22892"/>
            <a:ext cx="16196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Транспортировка убитых свиней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Доставка свиней на место захоронения (сжигания), доставка горючих материалов, раскладка трупов животных, учет уничтоженных, захороненных животных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4960" y="2278431"/>
            <a:ext cx="27905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Подготовка места захоронения или сжигания (рытье земляной траншеи, закрытие земляной траншеи, огораживание)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7613" y="5136031"/>
            <a:ext cx="21865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Специальные работы, требующие обеспечения противопожарной безопасности и ветеринарно-санитарного режима (совместно с другими группами)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6822" y="1061951"/>
            <a:ext cx="2736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Демонтаж и ликвидация ветхих построек и ограждений, кустарника и деревьев, в том числе уничтожение на месте малоценного оборудования, инвентаря, половых настилов, остатков кормов и других горючих конструкций и материалов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ТЕХНИЧЕСКАЯ ГРУППА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79512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ПК\Desktop\презентация ачс\veterinary-stock-image-11163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7200" y="926858"/>
            <a:ext cx="1737910" cy="196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ПК\Desktop\презентация ачс\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6" t="4937" b="4937"/>
          <a:stretch/>
        </p:blipFill>
        <p:spPr bwMode="auto">
          <a:xfrm>
            <a:off x="7092280" y="827584"/>
            <a:ext cx="1774448" cy="245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ПК\Desktop\презентация ачс\78395962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437" y="4045331"/>
            <a:ext cx="1694464" cy="132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nau-ra.ru/netcat_files/2884_12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00" y="4078412"/>
            <a:ext cx="1958536" cy="138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www.dezuslugi.ru/img/dezinfekciy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601" y="1164514"/>
            <a:ext cx="2561822" cy="238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Картинки по запросу ДЕЗИНФЕКЦИЯ ЗНАК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750624" cy="180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7200" y="2890497"/>
            <a:ext cx="3230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Контроль за выполнением ветеринарно-санитарного режима в очаге инфекции, неблагополучном пункте, угрожаемой зоне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9204" y="3232738"/>
            <a:ext cx="2750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работ по отчуждению и бескровному убою животных в очаге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4221088"/>
            <a:ext cx="21471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Выполнение комплекса мер по уничтожению и захоронению убитых животных в очаге инфекции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6165304"/>
            <a:ext cx="3190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дезинфекционных работ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093296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Контроль (определение) качества дезинфекции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307777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ВЕТЕРИНАРНАЯ ГРУППА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diastream.ru/frontend/web/files/pictures/chimiee%281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031" y="718916"/>
            <a:ext cx="301153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images.ru.prom.st/228989846_w640_h2048_29_76ff.jpg?PIMAGE_ID=228989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2807743" cy="267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://averon54.ru/images/event/tmb_vvrdhLv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3769664" cy="240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mirios.n-web.pp.ua/image/cache/catalog/oborudovaniedljadezinsekcii/cx24-500x50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8" b="9584"/>
          <a:stretch/>
        </p:blipFill>
        <p:spPr bwMode="auto">
          <a:xfrm>
            <a:off x="323528" y="3501008"/>
            <a:ext cx="3682019" cy="207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http://st26.stblizko.ru/images/product/115/763/503_medi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794" y="869581"/>
            <a:ext cx="1905000" cy="190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5949280"/>
            <a:ext cx="6079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санитарных мероприятий по дезинфекционной обработке транспорта и людей на контрольно-пропускных пунктах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15208" y="3068960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Проведение санитарной обработки спецодежды и персонала, участвовавшего в ликвидации животных в очаге инфекции, неблагополучном пункте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53">
            <a:extLst>
              <a:ext uri="{FF2B5EF4-FFF2-40B4-BE49-F238E27FC236}">
                <a16:creationId xmlns:a16="http://schemas.microsoft.com/office/drawing/2014/main" xmlns="" id="{BA32CFD1-160C-4E08-BB34-1F1F1B7C2713}"/>
              </a:ext>
            </a:extLst>
          </p:cNvPr>
          <p:cNvSpPr/>
          <p:nvPr/>
        </p:nvSpPr>
        <p:spPr>
          <a:xfrm>
            <a:off x="6019800" y="49725"/>
            <a:ext cx="3128596" cy="523220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  <a:solidFill>
            <a:srgbClr val="286EBA"/>
          </a:solidFill>
        </p:spPr>
        <p:txBody>
          <a:bodyPr wrap="square">
            <a:spAutoFit/>
          </a:bodyPr>
          <a:lstStyle/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ВЕТЕРИНАРНО-САНИТАРНАЯ </a:t>
            </a:r>
          </a:p>
          <a:p>
            <a:pPr lvl="0" algn="r"/>
            <a:r>
              <a:rPr lang="ru-RU" sz="1400" dirty="0" smtClean="0">
                <a:solidFill>
                  <a:schemeClr val="bg1"/>
                </a:solidFill>
                <a:latin typeface="Franklin Gothic Medium" pitchFamily="34" charset="0"/>
                <a:cs typeface="Times New Roman" pitchFamily="18" charset="0"/>
              </a:rPr>
              <a:t>ГРУППА</a:t>
            </a:r>
            <a:endParaRPr lang="ru-RU" sz="1400" i="1" dirty="0">
              <a:solidFill>
                <a:schemeClr val="bg1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504" y="620688"/>
            <a:ext cx="7963885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17806</TotalTime>
  <Words>748</Words>
  <Application>Microsoft Office PowerPoint</Application>
  <PresentationFormat>Экран (4:3)</PresentationFormat>
  <Paragraphs>88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Князева Эльвира Владимировна</cp:lastModifiedBy>
  <cp:revision>312</cp:revision>
  <cp:lastPrinted>2015-04-06T05:19:31Z</cp:lastPrinted>
  <dcterms:created xsi:type="dcterms:W3CDTF">2015-04-02T13:12:59Z</dcterms:created>
  <dcterms:modified xsi:type="dcterms:W3CDTF">2022-11-10T05:23:33Z</dcterms:modified>
</cp:coreProperties>
</file>